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7"/>
  </p:notesMasterIdLst>
  <p:handoutMasterIdLst>
    <p:handoutMasterId r:id="rId68"/>
  </p:handoutMasterIdLst>
  <p:sldIdLst>
    <p:sldId id="256" r:id="rId2"/>
    <p:sldId id="376" r:id="rId3"/>
    <p:sldId id="305" r:id="rId4"/>
    <p:sldId id="299" r:id="rId5"/>
    <p:sldId id="30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301" r:id="rId15"/>
    <p:sldId id="265" r:id="rId16"/>
    <p:sldId id="386" r:id="rId17"/>
    <p:sldId id="302" r:id="rId18"/>
    <p:sldId id="304" r:id="rId19"/>
    <p:sldId id="384" r:id="rId20"/>
    <p:sldId id="307" r:id="rId21"/>
    <p:sldId id="310" r:id="rId22"/>
    <p:sldId id="311" r:id="rId23"/>
    <p:sldId id="312" r:id="rId24"/>
    <p:sldId id="313" r:id="rId25"/>
    <p:sldId id="266" r:id="rId26"/>
    <p:sldId id="267" r:id="rId27"/>
    <p:sldId id="268" r:id="rId28"/>
    <p:sldId id="269" r:id="rId29"/>
    <p:sldId id="270" r:id="rId30"/>
    <p:sldId id="370" r:id="rId31"/>
    <p:sldId id="371" r:id="rId32"/>
    <p:sldId id="272" r:id="rId33"/>
    <p:sldId id="273" r:id="rId34"/>
    <p:sldId id="271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372" r:id="rId44"/>
    <p:sldId id="373" r:id="rId45"/>
    <p:sldId id="379" r:id="rId46"/>
    <p:sldId id="303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293" r:id="rId58"/>
    <p:sldId id="294" r:id="rId59"/>
    <p:sldId id="380" r:id="rId60"/>
    <p:sldId id="295" r:id="rId61"/>
    <p:sldId id="296" r:id="rId62"/>
    <p:sldId id="297" r:id="rId63"/>
    <p:sldId id="298" r:id="rId64"/>
    <p:sldId id="383" r:id="rId65"/>
    <p:sldId id="378" r:id="rId6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 varScale="1">
        <p:scale>
          <a:sx n="76" d="100"/>
          <a:sy n="76" d="100"/>
        </p:scale>
        <p:origin x="14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altLang="en-US" dirty="0">
                <a:solidFill>
                  <a:schemeClr val="bg2">
                    <a:lumMod val="50000"/>
                  </a:schemeClr>
                </a:solidFill>
              </a:rPr>
              <a:t>Food and Beverage Management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0600"/>
            <a:ext cx="494116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2016 Cousins et al: </a:t>
            </a:r>
            <a:r>
              <a:rPr lang="en-GB" alt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and Beverage Management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4</a:t>
            </a:r>
            <a:r>
              <a:rPr lang="en-GB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edition, Goodfellow Publishers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85184" y="8676456"/>
            <a:ext cx="1772816" cy="4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96B9AA-3ABD-4774-B49E-25C433D53B6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3713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altLang="en-US"/>
              <a:t>Food and Beverage Management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34400"/>
            <a:ext cx="358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GB" altLang="en-US"/>
              <a:t>Cousins et al: </a:t>
            </a:r>
            <a:r>
              <a:rPr lang="en-GB" altLang="en-US" i="1"/>
              <a:t>Food and Beverage Management</a:t>
            </a:r>
            <a:r>
              <a:rPr lang="en-GB" altLang="en-US"/>
              <a:t>, 3</a:t>
            </a:r>
            <a:r>
              <a:rPr lang="en-GB" altLang="en-US" baseline="30000"/>
              <a:t>rd</a:t>
            </a:r>
            <a:r>
              <a:rPr lang="en-GB" altLang="en-US"/>
              <a:t> edition, Goodfellows Publishers © 2011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137773-91BD-4777-98D0-DEF7E5184F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703213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/>
              <a:t>Food and Beverage Management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Cousins et al: </a:t>
            </a:r>
            <a:r>
              <a:rPr lang="en-GB" altLang="en-US" i="1"/>
              <a:t>Food and Beverage Management</a:t>
            </a:r>
            <a:r>
              <a:rPr lang="en-GB" altLang="en-US"/>
              <a:t>, 3</a:t>
            </a:r>
            <a:r>
              <a:rPr lang="en-GB" altLang="en-US" baseline="30000"/>
              <a:t>rd</a:t>
            </a:r>
            <a:r>
              <a:rPr lang="en-GB" altLang="en-US"/>
              <a:t> edition, Goodfellows Publishers ©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7773-91BD-4777-98D0-DEF7E5184FCF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768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55576" y="98072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420888"/>
            <a:ext cx="6400800" cy="12961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74C5D-CFEE-4336-BD10-8296FA905E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264" y="3927559"/>
            <a:ext cx="1960238" cy="27772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4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 marL="1143000" indent="-228600">
              <a:buClr>
                <a:srgbClr val="002060"/>
              </a:buClr>
              <a:buFont typeface="Courier New" panose="02070309020205020404" pitchFamily="49" charset="0"/>
              <a:buChar char="o"/>
              <a:defRPr/>
            </a:lvl3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24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90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206084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206084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85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636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636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3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9303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03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74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9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75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59606" y="61150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206084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 userDrawn="1"/>
        </p:nvSpPr>
        <p:spPr bwMode="auto">
          <a:xfrm>
            <a:off x="2039938" y="6614270"/>
            <a:ext cx="7104062" cy="24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r>
              <a:rPr lang="en-GB" altLang="en-US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© 2022 Cousins et al: </a:t>
            </a:r>
            <a:r>
              <a:rPr lang="en-GB" altLang="en-US" sz="1100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Food and Beverage Management</a:t>
            </a:r>
            <a:r>
              <a:rPr lang="en-GB" altLang="en-US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6th edition, Goodfellow Publishers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2060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altLang="en-US" dirty="0"/>
              <a:t>Food and Beverage Management</a:t>
            </a:r>
            <a:br>
              <a:rPr lang="en-GB" altLang="en-US" dirty="0"/>
            </a:br>
            <a:r>
              <a:rPr lang="en-GB" altLang="en-US" dirty="0"/>
              <a:t>The sixth edition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420888"/>
            <a:ext cx="8568952" cy="1656184"/>
          </a:xfrm>
        </p:spPr>
        <p:txBody>
          <a:bodyPr/>
          <a:lstStyle/>
          <a:p>
            <a:r>
              <a:rPr lang="en-GB" altLang="en-US" dirty="0"/>
              <a:t>Chapter 1</a:t>
            </a:r>
          </a:p>
          <a:p>
            <a:r>
              <a:rPr lang="en-GB" altLang="en-US" dirty="0"/>
              <a:t>Food and Beverage Operations and Management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Systems approach</a:t>
            </a:r>
          </a:p>
        </p:txBody>
      </p:sp>
      <p:sp>
        <p:nvSpPr>
          <p:cNvPr id="157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3568" y="2060848"/>
            <a:ext cx="7560840" cy="4035152"/>
          </a:xfrm>
        </p:spPr>
        <p:txBody>
          <a:bodyPr/>
          <a:lstStyle/>
          <a:p>
            <a:r>
              <a:rPr lang="en-GB" altLang="en-US" sz="2800" dirty="0">
                <a:solidFill>
                  <a:srgbClr val="000000"/>
                </a:solidFill>
                <a:cs typeface="Times New Roman" charset="0"/>
              </a:rPr>
              <a:t>Two dimensions:</a:t>
            </a:r>
          </a:p>
          <a:p>
            <a:pPr lvl="1"/>
            <a:r>
              <a:rPr lang="en-GB" altLang="en-US" dirty="0">
                <a:solidFill>
                  <a:srgbClr val="000000"/>
                </a:solidFill>
                <a:cs typeface="Times New Roman" charset="0"/>
              </a:rPr>
              <a:t>Systematic approach to the design, planning and control of a food and beverage operation</a:t>
            </a:r>
          </a:p>
          <a:p>
            <a:pPr lvl="1"/>
            <a:endParaRPr lang="en-GB" altLang="en-US" dirty="0">
              <a:solidFill>
                <a:srgbClr val="000000"/>
              </a:solidFill>
              <a:cs typeface="Times New Roman" charset="0"/>
            </a:endParaRPr>
          </a:p>
          <a:p>
            <a:pPr lvl="1"/>
            <a:r>
              <a:rPr lang="en-GB" altLang="en-US" dirty="0">
                <a:solidFill>
                  <a:srgbClr val="000000"/>
                </a:solidFill>
                <a:cs typeface="Times New Roman" charset="0"/>
              </a:rPr>
              <a:t>The management of the operating systems within a food and beverage operation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Traditional vs systems approaches</a:t>
            </a:r>
            <a:endParaRPr lang="en-US" altLang="en-US" dirty="0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656" y="2060848"/>
            <a:ext cx="88226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Management of operations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322513"/>
            <a:ext cx="7772400" cy="3810000"/>
          </a:xfrm>
        </p:spPr>
        <p:txBody>
          <a:bodyPr/>
          <a:lstStyle/>
          <a:p>
            <a:r>
              <a:rPr lang="en-US" altLang="en-US" sz="2800" dirty="0">
                <a:solidFill>
                  <a:srgbClr val="211D1E"/>
                </a:solidFill>
                <a:cs typeface="Times New Roman" charset="0"/>
              </a:rPr>
              <a:t>The management of:</a:t>
            </a:r>
          </a:p>
          <a:p>
            <a:pPr lvl="1"/>
            <a:r>
              <a:rPr lang="en-US" altLang="en-US" dirty="0">
                <a:solidFill>
                  <a:srgbClr val="211D1E"/>
                </a:solidFill>
                <a:cs typeface="Times New Roman" charset="0"/>
              </a:rPr>
              <a:t>Materials</a:t>
            </a:r>
          </a:p>
          <a:p>
            <a:pPr lvl="1"/>
            <a:r>
              <a:rPr lang="en-US" altLang="en-US" dirty="0">
                <a:solidFill>
                  <a:srgbClr val="211D1E"/>
                </a:solidFill>
                <a:cs typeface="Times New Roman" charset="0"/>
              </a:rPr>
              <a:t>Information</a:t>
            </a:r>
          </a:p>
          <a:p>
            <a:pPr lvl="1"/>
            <a:r>
              <a:rPr lang="en-US" altLang="en-US" dirty="0">
                <a:solidFill>
                  <a:srgbClr val="211D1E"/>
                </a:solidFill>
                <a:cs typeface="Times New Roman" charset="0"/>
              </a:rPr>
              <a:t>People (customers)</a:t>
            </a:r>
            <a:endParaRPr lang="en-US" altLang="en-US" dirty="0">
              <a:cs typeface="Times New Roman" charset="0"/>
            </a:endParaRP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Four systems for food service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547938"/>
            <a:ext cx="7772400" cy="3584575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>
                <a:solidFill>
                  <a:srgbClr val="211D1E"/>
                </a:solidFill>
                <a:cs typeface="Times New Roman" charset="0"/>
              </a:rPr>
              <a:t>Food production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>
                <a:solidFill>
                  <a:srgbClr val="211D1E"/>
                </a:solidFill>
                <a:cs typeface="Times New Roman" charset="0"/>
              </a:rPr>
              <a:t>Beverage provision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>
                <a:solidFill>
                  <a:srgbClr val="211D1E"/>
                </a:solidFill>
                <a:cs typeface="Times New Roman" charset="0"/>
              </a:rPr>
              <a:t>Delivery or the </a:t>
            </a:r>
            <a:r>
              <a:rPr lang="en-US" altLang="en-US" sz="2800" i="1" dirty="0">
                <a:solidFill>
                  <a:srgbClr val="211D1E"/>
                </a:solidFill>
                <a:cs typeface="Times New Roman" charset="0"/>
              </a:rPr>
              <a:t>service sequence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>
                <a:solidFill>
                  <a:srgbClr val="211D1E"/>
                </a:solidFill>
                <a:cs typeface="Times New Roman" charset="0"/>
              </a:rPr>
              <a:t>Customer management or the </a:t>
            </a:r>
            <a:r>
              <a:rPr lang="en-US" altLang="en-US" sz="2800" i="1" dirty="0">
                <a:solidFill>
                  <a:srgbClr val="211D1E"/>
                </a:solidFill>
                <a:cs typeface="Times New Roman" charset="0"/>
              </a:rPr>
              <a:t>customer process</a:t>
            </a:r>
            <a:endParaRPr lang="en-US" altLang="en-US" sz="2800" i="1" dirty="0">
              <a:cs typeface="Times New Roman" charset="0"/>
            </a:endParaRPr>
          </a:p>
          <a:p>
            <a:pPr marL="609600" indent="-609600" algn="just"/>
            <a:endParaRPr lang="en-GB" alt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and beverage operation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2636912"/>
            <a:ext cx="7359770" cy="196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47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152400" y="2286000"/>
            <a:ext cx="2362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dirty="0">
                <a:latin typeface="+mn-lt"/>
              </a:rPr>
              <a:t>Interrelationship of the four systems of a food service operation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825" y="110178"/>
            <a:ext cx="5418698" cy="64871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6AD0-4867-0000-EA6C-1D9BCAE51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and beverage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D1F7B-7CA6-B2F6-F3B6-49E3B178A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4824"/>
            <a:ext cx="7772400" cy="4608512"/>
          </a:xfrm>
        </p:spPr>
        <p:txBody>
          <a:bodyPr/>
          <a:lstStyle/>
          <a:p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Food production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beverage provision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 ‘hard’ systems, as they are expected to behave predictably</a:t>
            </a:r>
          </a:p>
          <a:p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Customer process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a ‘soft’ system because it involves personal rather than technical aspects</a:t>
            </a:r>
          </a:p>
          <a:p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Service sequence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contains characteristics of both ‘hard’ and ‘soft’ systems</a:t>
            </a:r>
          </a:p>
          <a:p>
            <a:pPr lvl="1"/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is ‘hard’ in the technical and procedural aspects of service and ‘soft’ because there are aspects to do with interactions between staff and customers, and between staff and staff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1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Managing service operations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9688" y="1939845"/>
            <a:ext cx="6949683" cy="465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436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Hospitality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4" y="2060848"/>
            <a:ext cx="8150547" cy="4114800"/>
          </a:xfrm>
        </p:spPr>
        <p:txBody>
          <a:bodyPr/>
          <a:lstStyle/>
          <a:p>
            <a:r>
              <a:rPr lang="en-GB" sz="2800" dirty="0"/>
              <a:t>Provides food, drink and accommodation </a:t>
            </a:r>
          </a:p>
          <a:p>
            <a:r>
              <a:rPr lang="en-GB" sz="2800" dirty="0"/>
              <a:t>Hospitality encompasses all aspects of the hotel and catering (or food service) industries</a:t>
            </a:r>
          </a:p>
          <a:p>
            <a:r>
              <a:rPr lang="en-GB" sz="2800" dirty="0"/>
              <a:t>Hospitality refers to the creation of experiences: which is what people working in hospitality do</a:t>
            </a:r>
          </a:p>
        </p:txBody>
      </p:sp>
    </p:spTree>
    <p:extLst>
      <p:ext uri="{BB962C8B-B14F-4D97-AF65-F5344CB8AC3E}">
        <p14:creationId xmlns:p14="http://schemas.microsoft.com/office/powerpoint/2010/main" val="158221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1CB96-E97A-9B90-E550-E3F881F0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food service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3341E-4640-15D8-9C98-4D17D022C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Previously products were often divided into goods and services</a:t>
            </a:r>
          </a:p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modern approach only refers to products</a:t>
            </a:r>
          </a:p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products have production and delivery elements</a:t>
            </a:r>
          </a:p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products have some form of tangible (or physical) element,  and all services have some intangible (or non-physical) element</a:t>
            </a:r>
          </a:p>
          <a:p>
            <a:pPr lvl="1"/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the hospitality industry these two elements are operating side by side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06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572AF-CA61-494B-A7C5-62FD1131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09" y="116632"/>
            <a:ext cx="8482980" cy="63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2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E9EC-99C3-4000-8BED-185D7191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experience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721AC-8737-4ECB-B29B-64B60F506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5" y="2060848"/>
            <a:ext cx="7772400" cy="4536504"/>
          </a:xfrm>
        </p:spPr>
        <p:txBody>
          <a:bodyPr/>
          <a:lstStyle/>
          <a:p>
            <a:r>
              <a:rPr lang="en-GB" sz="2800" dirty="0"/>
              <a:t>Customers</a:t>
            </a:r>
          </a:p>
          <a:p>
            <a:pPr lvl="1"/>
            <a:r>
              <a:rPr lang="en-GB" sz="2400" dirty="0"/>
              <a:t>do not buy service delivery, they buy experiences</a:t>
            </a:r>
          </a:p>
          <a:p>
            <a:pPr lvl="1"/>
            <a:r>
              <a:rPr lang="en-GB" sz="2400" dirty="0"/>
              <a:t>do not buy service quality, they buy memories</a:t>
            </a:r>
          </a:p>
          <a:p>
            <a:pPr lvl="1"/>
            <a:r>
              <a:rPr lang="en-GB" sz="2400" dirty="0"/>
              <a:t>do not buy food and drink, they buy meal experiences</a:t>
            </a:r>
          </a:p>
          <a:p>
            <a:endParaRPr lang="en-GB" sz="1200" dirty="0"/>
          </a:p>
          <a:p>
            <a:pPr marL="0" indent="0">
              <a:buNone/>
            </a:pPr>
            <a:r>
              <a:rPr lang="en-GB" sz="1200" dirty="0"/>
              <a:t>Pine and Gilmour (1999) and </a:t>
            </a:r>
            <a:r>
              <a:rPr lang="en-GB" sz="1200" dirty="0" err="1"/>
              <a:t>Hemmington</a:t>
            </a:r>
            <a:r>
              <a:rPr lang="en-GB" sz="1200" dirty="0"/>
              <a:t> (2007)  </a:t>
            </a:r>
          </a:p>
        </p:txBody>
      </p:sp>
    </p:spTree>
    <p:extLst>
      <p:ext uri="{BB962C8B-B14F-4D97-AF65-F5344CB8AC3E}">
        <p14:creationId xmlns:p14="http://schemas.microsoft.com/office/powerpoint/2010/main" val="265473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F12C3-871B-449D-ADEE-D0D4A7B8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comparison of 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1C94F-8923-4919-9C13-2EDB50327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556" y="2204864"/>
            <a:ext cx="830088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70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ECC1-2113-437E-BDB6-9F720A75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four realms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09CB0-8E08-42AF-84CE-CCAB14ABA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1916832"/>
            <a:ext cx="713578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48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95E5-4CB5-42C5-8924-4DC4DD4B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realms in food and beverage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B21C7C-C6A0-4635-B544-FC981A0C3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691" y="2132856"/>
            <a:ext cx="8670617" cy="3384376"/>
          </a:xfrm>
        </p:spPr>
      </p:pic>
    </p:spTree>
    <p:extLst>
      <p:ext uri="{BB962C8B-B14F-4D97-AF65-F5344CB8AC3E}">
        <p14:creationId xmlns:p14="http://schemas.microsoft.com/office/powerpoint/2010/main" val="515406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DA3A-EEB2-4F01-B614-DF5997769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Five perspectives of hospitality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1D084-3588-45E8-A5E6-3294ED810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60848"/>
            <a:ext cx="7772400" cy="4392488"/>
          </a:xfrm>
        </p:spPr>
        <p:txBody>
          <a:bodyPr/>
          <a:lstStyle/>
          <a:p>
            <a:r>
              <a:rPr lang="en-GB" sz="2800" dirty="0"/>
              <a:t>Host/guest relationship - </a:t>
            </a:r>
            <a:r>
              <a:rPr lang="en-GB" sz="2400" dirty="0"/>
              <a:t>need to take responsibility</a:t>
            </a:r>
          </a:p>
          <a:p>
            <a:r>
              <a:rPr lang="en-GB" sz="2800" dirty="0"/>
              <a:t>Generosity - </a:t>
            </a:r>
            <a:r>
              <a:rPr lang="en-GB" sz="2400" dirty="0"/>
              <a:t>e.g. reducing the number of extras to be paid for </a:t>
            </a:r>
          </a:p>
          <a:p>
            <a:r>
              <a:rPr lang="en-GB" sz="2800" dirty="0"/>
              <a:t>Theatre and performance - </a:t>
            </a:r>
            <a:r>
              <a:rPr lang="en-GB" sz="2400" dirty="0"/>
              <a:t>provide experiences that are personal, memorable and add value to customers’ lives</a:t>
            </a:r>
          </a:p>
          <a:p>
            <a:r>
              <a:rPr lang="en-GB" sz="2800" dirty="0"/>
              <a:t>Creating lots of little surprises - </a:t>
            </a:r>
            <a:r>
              <a:rPr lang="en-GB" sz="2400" dirty="0"/>
              <a:t>include additional items the customer is not expecting </a:t>
            </a:r>
          </a:p>
          <a:p>
            <a:r>
              <a:rPr lang="en-GB" sz="2800" dirty="0"/>
              <a:t>Safety and security - </a:t>
            </a:r>
            <a:r>
              <a:rPr lang="en-GB" sz="2400" dirty="0"/>
              <a:t>showing genuine concern </a:t>
            </a:r>
          </a:p>
          <a:p>
            <a:endParaRPr lang="en-GB" sz="900" dirty="0"/>
          </a:p>
          <a:p>
            <a:pPr marL="0" indent="0">
              <a:buNone/>
            </a:pPr>
            <a:r>
              <a:rPr lang="en-GB" sz="1200" dirty="0" err="1"/>
              <a:t>Hemmington</a:t>
            </a:r>
            <a:r>
              <a:rPr lang="en-GB" sz="1200" dirty="0"/>
              <a:t> (2007) </a:t>
            </a:r>
          </a:p>
        </p:txBody>
      </p:sp>
    </p:spTree>
    <p:extLst>
      <p:ext uri="{BB962C8B-B14F-4D97-AF65-F5344CB8AC3E}">
        <p14:creationId xmlns:p14="http://schemas.microsoft.com/office/powerpoint/2010/main" val="7432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8064896" cy="1143000"/>
          </a:xfrm>
        </p:spPr>
        <p:txBody>
          <a:bodyPr/>
          <a:lstStyle/>
          <a:p>
            <a:r>
              <a:rPr lang="en-GB" altLang="en-US" dirty="0"/>
              <a:t>Dimensions of the hospitality product</a:t>
            </a:r>
            <a:endParaRPr lang="en-US" alt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848600" cy="4267200"/>
          </a:xfrm>
        </p:spPr>
        <p:txBody>
          <a:bodyPr/>
          <a:lstStyle/>
          <a:p>
            <a:pPr marL="571500" indent="-571500">
              <a:buFontTx/>
              <a:buAutoNum type="arabicPeriod"/>
            </a:pPr>
            <a:r>
              <a:rPr lang="en-GB" altLang="en-US" sz="2800" dirty="0"/>
              <a:t>Intangibility</a:t>
            </a:r>
          </a:p>
          <a:p>
            <a:pPr marL="571500" indent="-571500">
              <a:buFontTx/>
              <a:buAutoNum type="arabicPeriod"/>
            </a:pPr>
            <a:r>
              <a:rPr lang="en-GB" altLang="en-US" sz="2800" dirty="0"/>
              <a:t>Perishability</a:t>
            </a:r>
          </a:p>
          <a:p>
            <a:pPr marL="571500" indent="-571500">
              <a:buFontTx/>
              <a:buAutoNum type="arabicPeriod"/>
            </a:pPr>
            <a:r>
              <a:rPr lang="en-GB" altLang="en-US" sz="2800" dirty="0"/>
              <a:t>Variability of output</a:t>
            </a:r>
          </a:p>
          <a:p>
            <a:pPr marL="571500" indent="-571500">
              <a:buFontTx/>
              <a:buAutoNum type="arabicPeriod"/>
            </a:pPr>
            <a:r>
              <a:rPr lang="en-GB" altLang="en-US" sz="2800" dirty="0"/>
              <a:t>Inseparability</a:t>
            </a:r>
          </a:p>
          <a:p>
            <a:pPr marL="571500" indent="-571500">
              <a:buFontTx/>
              <a:buAutoNum type="arabicPeriod"/>
            </a:pPr>
            <a:r>
              <a:rPr lang="en-GB" altLang="en-US" sz="2800" dirty="0"/>
              <a:t>Simultaneous production and consumption</a:t>
            </a:r>
          </a:p>
          <a:p>
            <a:pPr marL="571500" indent="-571500">
              <a:buFontTx/>
              <a:buAutoNum type="arabicPeriod"/>
            </a:pPr>
            <a:r>
              <a:rPr lang="en-GB" altLang="en-US" sz="2800" dirty="0"/>
              <a:t>Ease of duplication</a:t>
            </a:r>
          </a:p>
          <a:p>
            <a:pPr marL="571500" indent="-571500">
              <a:buFontTx/>
              <a:buAutoNum type="arabicPeriod"/>
            </a:pPr>
            <a:r>
              <a:rPr lang="en-GB" altLang="en-US" sz="2800" dirty="0"/>
              <a:t>Demand variation</a:t>
            </a:r>
          </a:p>
          <a:p>
            <a:pPr marL="571500" indent="-571500">
              <a:buFontTx/>
              <a:buAutoNum type="arabicPeriod"/>
            </a:pPr>
            <a:r>
              <a:rPr lang="en-GB" altLang="en-US" sz="2800" dirty="0"/>
              <a:t>Difficulty of comparison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5481" y="980728"/>
            <a:ext cx="7793038" cy="685800"/>
          </a:xfrm>
        </p:spPr>
        <p:txBody>
          <a:bodyPr anchor="ctr"/>
          <a:lstStyle/>
          <a:p>
            <a:r>
              <a:rPr lang="en-GB" altLang="en-US" dirty="0"/>
              <a:t>Sectors of the industry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44824"/>
            <a:ext cx="7467600" cy="46965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Hotels and other tourist accommodation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Restaurants, casual, p</a:t>
            </a:r>
            <a:r>
              <a:rPr lang="en-GB" altLang="en-US" sz="2400" dirty="0">
                <a:cs typeface="Times New Roman" charset="0"/>
              </a:rPr>
              <a:t>opular catering, fast food, takeaway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Motorway service stations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Retail stores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Events/banqueting/conferencing/exhibitions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Leisure attractions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Industrial catering (cost sector - business and industry)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Welfare catering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Licensed trade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Transport catering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Event catering (off-premises catering)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52736"/>
            <a:ext cx="7793038" cy="611188"/>
          </a:xfrm>
        </p:spPr>
        <p:txBody>
          <a:bodyPr/>
          <a:lstStyle/>
          <a:p>
            <a:r>
              <a:rPr lang="en-GB" altLang="en-US" dirty="0">
                <a:cs typeface="Times New Roman" charset="0"/>
              </a:rPr>
              <a:t>Variables in food service sectors</a:t>
            </a:r>
            <a:r>
              <a:rPr lang="en-GB" altLang="en-US" dirty="0"/>
              <a:t> 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916832"/>
            <a:ext cx="6477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Historical background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Reasons for customer demand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Size of sector (number of outlets and turnover)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Policies: financial, marketing, catering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Interpretation of demand/catering concept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Technological development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Influences / State of sector development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Primary/secondary activity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Types of outlets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Profit orientation/cost provision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Public/private ownership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7029" y="1052736"/>
            <a:ext cx="7793037" cy="693738"/>
          </a:xfrm>
        </p:spPr>
        <p:txBody>
          <a:bodyPr anchor="ctr"/>
          <a:lstStyle/>
          <a:p>
            <a:r>
              <a:rPr lang="en-GB" altLang="en-US" dirty="0"/>
              <a:t>Profit and cost markets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2276872"/>
            <a:ext cx="7061720" cy="3649663"/>
          </a:xfrm>
        </p:spPr>
        <p:txBody>
          <a:bodyPr/>
          <a:lstStyle/>
          <a:p>
            <a:r>
              <a:rPr lang="en-GB" altLang="en-US" sz="2800" dirty="0"/>
              <a:t>Profit market </a:t>
            </a:r>
            <a:r>
              <a:rPr lang="en-GB" altLang="en-US" sz="2400" dirty="0"/>
              <a:t>- includes hotels, commercial restaurants, pubs, fast food and leisure outlets</a:t>
            </a:r>
          </a:p>
          <a:p>
            <a:pPr marL="0" indent="0">
              <a:buNone/>
            </a:pPr>
            <a:endParaRPr lang="en-GB" altLang="en-US" sz="2800" dirty="0"/>
          </a:p>
          <a:p>
            <a:r>
              <a:rPr lang="en-GB" altLang="en-US" sz="2800" dirty="0"/>
              <a:t>Cost market </a:t>
            </a:r>
            <a:r>
              <a:rPr lang="en-GB" altLang="en-US" sz="2400" dirty="0"/>
              <a:t>- includes catering in business and industry, education, healthcare and the armed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Summary of food service sectors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34" y="1988840"/>
            <a:ext cx="8584977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E148-A467-4053-A05C-E0F13514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Chapter </a:t>
            </a:r>
            <a:r>
              <a:rPr lang="en-GB"/>
              <a:t>1 covers: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E40A-AD52-471D-81CF-A704EFA97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28" y="1988840"/>
            <a:ext cx="7772400" cy="4464496"/>
          </a:xfrm>
        </p:spPr>
        <p:txBody>
          <a:bodyPr/>
          <a:lstStyle/>
          <a:p>
            <a:r>
              <a:rPr lang="en-GB" sz="2800" dirty="0"/>
              <a:t>Food and beverage operations </a:t>
            </a:r>
          </a:p>
          <a:p>
            <a:r>
              <a:rPr lang="en-GB" sz="2800" dirty="0"/>
              <a:t>Service operations management </a:t>
            </a:r>
          </a:p>
          <a:p>
            <a:r>
              <a:rPr lang="en-GB" sz="2800" dirty="0"/>
              <a:t>The hospitality industry and its products:</a:t>
            </a:r>
          </a:p>
          <a:p>
            <a:pPr lvl="1"/>
            <a:r>
              <a:rPr lang="en-GB" sz="2400" dirty="0"/>
              <a:t>The experience economy</a:t>
            </a:r>
          </a:p>
          <a:p>
            <a:pPr lvl="1"/>
            <a:r>
              <a:rPr lang="en-GB" sz="2400" dirty="0"/>
              <a:t>Sectors and types of food service operations</a:t>
            </a:r>
          </a:p>
          <a:p>
            <a:pPr lvl="1"/>
            <a:r>
              <a:rPr lang="en-GB" sz="2400" dirty="0"/>
              <a:t>Reasons for customer choices</a:t>
            </a:r>
          </a:p>
          <a:p>
            <a:r>
              <a:rPr lang="en-GB" sz="2800" dirty="0"/>
              <a:t>Key influences on the food service industry</a:t>
            </a:r>
          </a:p>
          <a:p>
            <a:r>
              <a:rPr lang="en-GB" sz="2800" dirty="0"/>
              <a:t>The legal framework</a:t>
            </a:r>
          </a:p>
          <a:p>
            <a:r>
              <a:rPr lang="en-GB" sz="2800" dirty="0"/>
              <a:t>Developing management skills</a:t>
            </a:r>
          </a:p>
        </p:txBody>
      </p:sp>
    </p:spTree>
    <p:extLst>
      <p:ext uri="{BB962C8B-B14F-4D97-AF65-F5344CB8AC3E}">
        <p14:creationId xmlns:p14="http://schemas.microsoft.com/office/powerpoint/2010/main" val="1264202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Food and restaurant styles </a:t>
            </a:r>
            <a:r>
              <a:rPr lang="en-GB" altLang="en-US" sz="2000" dirty="0"/>
              <a:t>(1 of 2)</a:t>
            </a:r>
            <a:endParaRPr lang="en-US" altLang="en-US" sz="20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8186" y="1772816"/>
            <a:ext cx="7543800" cy="48245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Bistro</a:t>
            </a:r>
            <a:endParaRPr lang="en-GB" altLang="en-US" sz="2400" i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Brasserie</a:t>
            </a:r>
          </a:p>
          <a:p>
            <a:pPr>
              <a:lnSpc>
                <a:spcPct val="90000"/>
              </a:lnSpc>
            </a:pPr>
            <a:r>
              <a:rPr lang="en-GB" altLang="en-US" sz="2400" dirty="0" err="1">
                <a:cs typeface="Times New Roman" pitchFamily="18" charset="0"/>
              </a:rPr>
              <a:t>Caféteria</a:t>
            </a:r>
            <a:endParaRPr lang="en-GB" alt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Casual dining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Cloud/ghost/dark/virtual kitchens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Coffee shop / café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Country house hotel cooking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Ethnic cuisine  (national or ethnic origins)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Farmhouse cooking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Fine dining / First class restaurant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Fusion / Eclectic Cuisine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Health food and vegetarian restaurants</a:t>
            </a:r>
          </a:p>
          <a:p>
            <a:pPr>
              <a:lnSpc>
                <a:spcPct val="90000"/>
              </a:lnSpc>
            </a:pPr>
            <a:endParaRPr lang="en-GB" alt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GB" alt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62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Food and restaurant styles </a:t>
            </a:r>
            <a:r>
              <a:rPr lang="en-GB" altLang="en-US" sz="2000" dirty="0"/>
              <a:t>(cont’d)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44824"/>
            <a:ext cx="7620000" cy="47888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International designation restaurants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Molecular gastronomy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New wave</a:t>
            </a:r>
            <a:r>
              <a:rPr lang="fr-FR" altLang="en-US" sz="2400" dirty="0">
                <a:cs typeface="Times New Roman" pitchFamily="18" charset="0"/>
              </a:rPr>
              <a:t> brasserie</a:t>
            </a:r>
            <a:r>
              <a:rPr lang="en-GB" altLang="en-US" sz="2400" dirty="0">
                <a:cs typeface="Times New Roman" pitchFamily="18" charset="0"/>
              </a:rPr>
              <a:t> (</a:t>
            </a:r>
            <a:r>
              <a:rPr lang="en-GB" altLang="en-US" sz="2400" dirty="0" err="1">
                <a:cs typeface="Times New Roman" pitchFamily="18" charset="0"/>
              </a:rPr>
              <a:t>Gastrodome</a:t>
            </a:r>
            <a:r>
              <a:rPr lang="en-GB" altLang="en-US" sz="2400" dirty="0"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New/modern British/French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Popular catering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Pop ups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Public houses / gastro pubs 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Restaurant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Street food/commune food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Take away and fast food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Themed restaurant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pitchFamily="18" charset="0"/>
              </a:rPr>
              <a:t>Wine bars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94031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charset="0"/>
              </a:rPr>
              <a:t>Customer is central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T</a:t>
            </a:r>
            <a:r>
              <a:rPr lang="en-GB" altLang="en-US" sz="2800" dirty="0">
                <a:cs typeface="Times New Roman" charset="0"/>
              </a:rPr>
              <a:t>o the process and an active participant within it</a:t>
            </a:r>
          </a:p>
          <a:p>
            <a:endParaRPr lang="en-GB" altLang="en-US" sz="2800" dirty="0">
              <a:cs typeface="Times New Roman" charset="0"/>
            </a:endParaRPr>
          </a:p>
          <a:p>
            <a:r>
              <a:rPr lang="en-GB" altLang="en-US" sz="2800" dirty="0">
                <a:cs typeface="Times New Roman" charset="0"/>
              </a:rPr>
              <a:t>Understanding the customer is critical to the success of food service operations</a:t>
            </a:r>
          </a:p>
          <a:p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Different food service operations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cs typeface="Times New Roman" charset="0"/>
              </a:rPr>
              <a:t>Designed for the: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Needs people have at the time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Rather than for the type of people they are</a:t>
            </a:r>
          </a:p>
          <a:p>
            <a:r>
              <a:rPr lang="en-GB" altLang="en-US" sz="2800" dirty="0">
                <a:cs typeface="Times New Roman" charset="0"/>
              </a:rPr>
              <a:t>The same customer can be: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A business customer during the week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A member of a family at the weekend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Wanting a quick lunch or snack while travelling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Organising a special event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Two types of market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2060848"/>
            <a:ext cx="7772400" cy="4320480"/>
          </a:xfrm>
        </p:spPr>
        <p:txBody>
          <a:bodyPr/>
          <a:lstStyle/>
          <a:p>
            <a:r>
              <a:rPr lang="en-GB" altLang="en-US" sz="2800" dirty="0">
                <a:cs typeface="Times New Roman" charset="0"/>
              </a:rPr>
              <a:t>General market</a:t>
            </a:r>
          </a:p>
          <a:p>
            <a:pPr lvl="1"/>
            <a:r>
              <a:rPr lang="en-GB" altLang="en-US" dirty="0">
                <a:cs typeface="Times New Roman" charset="0"/>
              </a:rPr>
              <a:t>Non-captive: </a:t>
            </a:r>
            <a:r>
              <a:rPr lang="en-GB" altLang="en-US" sz="2400" dirty="0">
                <a:cs typeface="Times New Roman" charset="0"/>
              </a:rPr>
              <a:t>customers have a full choice</a:t>
            </a:r>
          </a:p>
          <a:p>
            <a:pPr marL="457200" lvl="1" indent="0">
              <a:buNone/>
            </a:pPr>
            <a:endParaRPr lang="en-GB" altLang="en-US" dirty="0">
              <a:cs typeface="Times New Roman" charset="0"/>
            </a:endParaRPr>
          </a:p>
          <a:p>
            <a:r>
              <a:rPr lang="en-GB" altLang="en-US" sz="2800" dirty="0">
                <a:cs typeface="Times New Roman" charset="0"/>
              </a:rPr>
              <a:t>Restricted market</a:t>
            </a:r>
          </a:p>
          <a:p>
            <a:pPr lvl="1"/>
            <a:r>
              <a:rPr lang="en-GB" altLang="en-US" dirty="0">
                <a:cs typeface="Times New Roman" charset="0"/>
              </a:rPr>
              <a:t>Captive: </a:t>
            </a:r>
            <a:r>
              <a:rPr lang="en-GB" altLang="en-US" sz="2400" dirty="0">
                <a:cs typeface="Times New Roman" charset="0"/>
              </a:rPr>
              <a:t>customers have no choice</a:t>
            </a:r>
          </a:p>
          <a:p>
            <a:pPr lvl="1"/>
            <a:r>
              <a:rPr lang="en-GB" altLang="en-US" dirty="0">
                <a:cs typeface="Times New Roman" charset="0"/>
              </a:rPr>
              <a:t>Semi-captive: </a:t>
            </a:r>
            <a:r>
              <a:rPr lang="en-GB" altLang="en-US" sz="2400" dirty="0">
                <a:cs typeface="Times New Roman" charset="0"/>
              </a:rPr>
              <a:t>customers have a choice before choosing but then have little choice of food and drink other than that on offer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17538"/>
            <a:ext cx="8188399" cy="1143000"/>
          </a:xfrm>
        </p:spPr>
        <p:txBody>
          <a:bodyPr/>
          <a:lstStyle/>
          <a:p>
            <a:r>
              <a:rPr lang="en-GB" altLang="en-US" dirty="0">
                <a:cs typeface="Times New Roman" charset="0"/>
              </a:rPr>
              <a:t>Main aim of a food service operation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7620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To achieve customer satisfaction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By meeting the customers’ needs: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Physiological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Economic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Social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Psychological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Convenience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Customers may want to satisfy some or all of these needs</a:t>
            </a:r>
            <a:endParaRPr lang="en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cs typeface="Times New Roman" charset="0"/>
              </a:rPr>
              <a:t>Reasons for a customer’s choice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Often determine the customer’s satisfaction or dissatisfaction</a:t>
            </a:r>
          </a:p>
          <a:p>
            <a:pPr>
              <a:lnSpc>
                <a:spcPct val="90000"/>
              </a:lnSpc>
            </a:pPr>
            <a:endParaRPr lang="en-GB" alt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Dissatisfaction can come from: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Aspects of the food and beverage operation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Aspects beyond the operation’s control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altLang="en-US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Either way the operation has to deal with it</a:t>
            </a:r>
            <a:endParaRPr lang="en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Potential dissatisfactions</a:t>
            </a:r>
            <a:endParaRPr lang="en-US" alt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276872"/>
            <a:ext cx="8199512" cy="3855641"/>
          </a:xfrm>
        </p:spPr>
        <p:txBody>
          <a:bodyPr/>
          <a:lstStyle/>
          <a:p>
            <a:r>
              <a:rPr lang="en-GB" altLang="en-US" sz="2800" dirty="0"/>
              <a:t>Controllable by the establishment</a:t>
            </a:r>
            <a:br>
              <a:rPr lang="en-GB" altLang="en-US" sz="2400" dirty="0"/>
            </a:br>
            <a:r>
              <a:rPr lang="en-GB" altLang="en-US" sz="2400" dirty="0"/>
              <a:t>e.g., scruffy, unhelpful staff, cramped conditions</a:t>
            </a:r>
            <a:br>
              <a:rPr lang="en-GB" altLang="en-US" sz="2400" dirty="0"/>
            </a:br>
            <a:endParaRPr lang="en-GB" altLang="en-US" sz="2400" dirty="0"/>
          </a:p>
          <a:p>
            <a:r>
              <a:rPr lang="en-GB" altLang="en-US" sz="2800" dirty="0"/>
              <a:t>Uncontrollable</a:t>
            </a:r>
            <a:br>
              <a:rPr lang="en-GB" altLang="en-US" sz="2400" dirty="0"/>
            </a:br>
            <a:r>
              <a:rPr lang="en-GB" altLang="en-US" sz="2400" dirty="0"/>
              <a:t>e.g., behaviour of other customers, the weather,</a:t>
            </a:r>
            <a:br>
              <a:rPr lang="en-GB" altLang="en-US" sz="2400" dirty="0"/>
            </a:br>
            <a:r>
              <a:rPr lang="en-GB" altLang="en-US" sz="2400" dirty="0"/>
              <a:t>transport problems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charset="0"/>
              </a:rPr>
              <a:t>Product augmentation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b="1" dirty="0">
                <a:cs typeface="Times New Roman" charset="0"/>
              </a:rPr>
              <a:t>Core</a:t>
            </a:r>
            <a:r>
              <a:rPr lang="en-GB" altLang="en-US" sz="2800" dirty="0">
                <a:cs typeface="Times New Roman" charset="0"/>
              </a:rPr>
              <a:t> of the product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The food and drink provision</a:t>
            </a:r>
          </a:p>
          <a:p>
            <a:r>
              <a:rPr lang="en-GB" altLang="en-US" sz="2800" b="1" dirty="0">
                <a:cs typeface="Times New Roman" charset="0"/>
              </a:rPr>
              <a:t>Tangible</a:t>
            </a:r>
            <a:r>
              <a:rPr lang="en-GB" altLang="en-US" sz="2800" dirty="0">
                <a:cs typeface="Times New Roman" charset="0"/>
              </a:rPr>
              <a:t> elements of the product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The methods of delivery</a:t>
            </a:r>
          </a:p>
          <a:p>
            <a:r>
              <a:rPr lang="en-GB" altLang="en-US" sz="2800" b="1" dirty="0">
                <a:cs typeface="Times New Roman" charset="0"/>
              </a:rPr>
              <a:t>Augmentation</a:t>
            </a:r>
            <a:r>
              <a:rPr lang="en-GB" altLang="en-US" sz="2800" dirty="0">
                <a:cs typeface="Times New Roman" charset="0"/>
              </a:rPr>
              <a:t> of the product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Takes into account the complete package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Competition mostly takes place at the augmented level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Reasons for eating out</a:t>
            </a:r>
            <a:endParaRPr lang="en-US" alt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653" y="2060848"/>
            <a:ext cx="7182693" cy="4114800"/>
          </a:xfrm>
        </p:spPr>
        <p:txBody>
          <a:bodyPr/>
          <a:lstStyle/>
          <a:p>
            <a:r>
              <a:rPr lang="en-GB" altLang="en-US" sz="2800" dirty="0"/>
              <a:t>Convenience</a:t>
            </a:r>
          </a:p>
          <a:p>
            <a:r>
              <a:rPr lang="en-GB" altLang="en-US" sz="2800" dirty="0"/>
              <a:t>Variety</a:t>
            </a:r>
          </a:p>
          <a:p>
            <a:r>
              <a:rPr lang="en-GB" altLang="en-US" sz="2800" dirty="0"/>
              <a:t>Labour</a:t>
            </a:r>
          </a:p>
          <a:p>
            <a:r>
              <a:rPr lang="en-GB" altLang="en-US" sz="2800" dirty="0"/>
              <a:t>Status</a:t>
            </a:r>
          </a:p>
          <a:p>
            <a:r>
              <a:rPr lang="en-GB" altLang="en-US" sz="2800" dirty="0"/>
              <a:t>Culture / tradition</a:t>
            </a:r>
          </a:p>
          <a:p>
            <a:r>
              <a:rPr lang="en-GB" altLang="en-US" sz="2800" dirty="0"/>
              <a:t>Impulse</a:t>
            </a:r>
          </a:p>
          <a:p>
            <a:r>
              <a:rPr lang="en-GB" altLang="en-US" sz="2800" dirty="0"/>
              <a:t>No choice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and beverage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Food and beverage (or food service) operations are concerned with the provision of food and beverages within business</a:t>
            </a:r>
          </a:p>
        </p:txBody>
      </p:sp>
    </p:spTree>
    <p:extLst>
      <p:ext uri="{BB962C8B-B14F-4D97-AF65-F5344CB8AC3E}">
        <p14:creationId xmlns:p14="http://schemas.microsoft.com/office/powerpoint/2010/main" val="3154481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Meal experience factors</a:t>
            </a:r>
            <a:endParaRPr lang="en-US" altLang="en-US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205" y="2132856"/>
            <a:ext cx="7772400" cy="3783013"/>
          </a:xfrm>
        </p:spPr>
        <p:txBody>
          <a:bodyPr/>
          <a:lstStyle/>
          <a:p>
            <a:r>
              <a:rPr lang="en-GB" altLang="en-US" sz="2800" dirty="0"/>
              <a:t>Food and drink on offer</a:t>
            </a:r>
          </a:p>
          <a:p>
            <a:r>
              <a:rPr lang="en-GB" altLang="en-US" sz="2800" dirty="0"/>
              <a:t>Level of service</a:t>
            </a:r>
          </a:p>
          <a:p>
            <a:r>
              <a:rPr lang="en-GB" altLang="en-US" sz="2800" dirty="0"/>
              <a:t>Level of cleanliness and hygiene</a:t>
            </a:r>
          </a:p>
          <a:p>
            <a:r>
              <a:rPr lang="en-GB" altLang="en-US" sz="2800" dirty="0"/>
              <a:t>Perceived value for money and price</a:t>
            </a:r>
          </a:p>
          <a:p>
            <a:r>
              <a:rPr lang="en-GB" altLang="en-US" sz="2800" dirty="0"/>
              <a:t>Atmosphere of the establishment</a:t>
            </a:r>
          </a:p>
          <a:p>
            <a:endParaRPr lang="en-GB" altLang="en-US" sz="2800" dirty="0"/>
          </a:p>
          <a:p>
            <a:pPr marL="0" indent="0">
              <a:buNone/>
            </a:pPr>
            <a:r>
              <a:rPr lang="en-GB" altLang="en-US" sz="1800" dirty="0"/>
              <a:t>The meal experience is covered in more detail within Chapter 3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Key influences on the industry</a:t>
            </a:r>
            <a:endParaRPr lang="en-US" altLang="en-US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204864"/>
            <a:ext cx="5981600" cy="3783013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800" b="1" dirty="0"/>
              <a:t>P	</a:t>
            </a:r>
            <a:r>
              <a:rPr lang="en-GB" altLang="en-US" sz="2800" dirty="0"/>
              <a:t>Political</a:t>
            </a:r>
          </a:p>
          <a:p>
            <a:pPr marL="0" indent="0">
              <a:buNone/>
            </a:pPr>
            <a:r>
              <a:rPr lang="en-GB" altLang="en-US" sz="2800" b="1" dirty="0"/>
              <a:t>E</a:t>
            </a:r>
            <a:r>
              <a:rPr lang="en-GB" altLang="en-US" sz="2800" dirty="0"/>
              <a:t>	Economic</a:t>
            </a:r>
          </a:p>
          <a:p>
            <a:pPr marL="0" indent="0">
              <a:buNone/>
            </a:pPr>
            <a:r>
              <a:rPr lang="en-GB" altLang="en-US" sz="2800" b="1" dirty="0"/>
              <a:t>S</a:t>
            </a:r>
            <a:r>
              <a:rPr lang="en-GB" altLang="en-US" sz="2800" dirty="0"/>
              <a:t>	Socio-cultural</a:t>
            </a:r>
          </a:p>
          <a:p>
            <a:pPr marL="0" indent="0">
              <a:buNone/>
            </a:pPr>
            <a:r>
              <a:rPr lang="en-GB" altLang="en-US" sz="2800" b="1" dirty="0"/>
              <a:t>T</a:t>
            </a:r>
            <a:r>
              <a:rPr lang="en-GB" altLang="en-US" sz="2800" dirty="0"/>
              <a:t>	Technological</a:t>
            </a:r>
          </a:p>
          <a:p>
            <a:pPr marL="0" indent="0">
              <a:buNone/>
            </a:pPr>
            <a:r>
              <a:rPr lang="en-GB" altLang="en-US" sz="2800" b="1" dirty="0"/>
              <a:t>L</a:t>
            </a:r>
            <a:r>
              <a:rPr lang="en-GB" altLang="en-US" sz="2800" dirty="0"/>
              <a:t>	Legal</a:t>
            </a:r>
          </a:p>
          <a:p>
            <a:pPr marL="0" indent="0">
              <a:buNone/>
            </a:pPr>
            <a:r>
              <a:rPr lang="en-GB" altLang="en-US" sz="2800" b="1" dirty="0"/>
              <a:t>E</a:t>
            </a:r>
            <a:r>
              <a:rPr lang="en-GB" altLang="en-US" sz="2800" dirty="0"/>
              <a:t>	Ecological or environmental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cs typeface="Times New Roman" charset="0"/>
              </a:rPr>
              <a:t>Key influences include: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696200" cy="4248472"/>
          </a:xfrm>
        </p:spPr>
        <p:txBody>
          <a:bodyPr/>
          <a:lstStyle/>
          <a:p>
            <a:r>
              <a:rPr lang="en-US" altLang="en-US" sz="2800" dirty="0"/>
              <a:t>Political changes</a:t>
            </a:r>
          </a:p>
          <a:p>
            <a:r>
              <a:rPr lang="en-US" altLang="en-US" sz="2800" dirty="0"/>
              <a:t>Disposable income / Minimum wage</a:t>
            </a:r>
          </a:p>
          <a:p>
            <a:r>
              <a:rPr lang="en-US" altLang="en-US" sz="2800" dirty="0"/>
              <a:t>Exchange rates, Inflation, Stagnation, Taxation</a:t>
            </a:r>
          </a:p>
          <a:p>
            <a:r>
              <a:rPr lang="en-US" altLang="en-US" sz="2800" dirty="0"/>
              <a:t>Materials and Fuel costs</a:t>
            </a:r>
          </a:p>
          <a:p>
            <a:r>
              <a:rPr lang="en-US" altLang="en-US" sz="2800" dirty="0"/>
              <a:t>Staff shortages</a:t>
            </a:r>
          </a:p>
          <a:p>
            <a:r>
              <a:rPr lang="en-US" altLang="en-US" sz="2800" dirty="0"/>
              <a:t>Lifestyle changes</a:t>
            </a:r>
          </a:p>
          <a:p>
            <a:r>
              <a:rPr lang="en-US" altLang="en-US" sz="2800" dirty="0"/>
              <a:t>Developments in technology</a:t>
            </a:r>
          </a:p>
          <a:p>
            <a:r>
              <a:rPr lang="en-US" altLang="en-US" sz="2800" dirty="0"/>
              <a:t>Sustainability</a:t>
            </a:r>
          </a:p>
          <a:p>
            <a:endParaRPr lang="en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80C9-C186-4590-A26A-971D526F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PESTLE is not perfect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85A35-EE96-4A64-800E-554ECC890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Used badly it can lead to:</a:t>
            </a:r>
          </a:p>
          <a:p>
            <a:pPr lvl="1"/>
            <a:r>
              <a:rPr lang="en-GB" sz="2400" dirty="0"/>
              <a:t>Data overload </a:t>
            </a:r>
          </a:p>
          <a:p>
            <a:pPr lvl="1"/>
            <a:r>
              <a:rPr lang="en-GB" sz="2400" dirty="0"/>
              <a:t>Failure to try to assess the potential impact of an environmental change, however unlikely it may initially seem </a:t>
            </a:r>
          </a:p>
          <a:p>
            <a:pPr lvl="1"/>
            <a:r>
              <a:rPr lang="en-GB" sz="2400" dirty="0"/>
              <a:t>Failure to recognise the combined impact of a number of influences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907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AF1D-28FD-4B0B-A2E3-8083141B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inwards at the organisation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24365-CF95-4909-80F2-FEEC88C65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Ask questions such as:</a:t>
            </a:r>
          </a:p>
          <a:p>
            <a:pPr lvl="1"/>
            <a:r>
              <a:rPr lang="en-GB" sz="2400" dirty="0"/>
              <a:t>Why are we, or how can we be successful? </a:t>
            </a:r>
          </a:p>
          <a:p>
            <a:pPr lvl="1"/>
            <a:r>
              <a:rPr lang="en-GB" sz="2400" dirty="0"/>
              <a:t>Is there a growing market and will it growing? </a:t>
            </a:r>
          </a:p>
          <a:p>
            <a:pPr lvl="1"/>
            <a:r>
              <a:rPr lang="en-GB" sz="2400" dirty="0"/>
              <a:t>Will customers still buy our products? </a:t>
            </a:r>
          </a:p>
          <a:p>
            <a:pPr lvl="1"/>
            <a:r>
              <a:rPr lang="en-GB" sz="2400" dirty="0"/>
              <a:t>What changes of policy or price are we vulnerable to? </a:t>
            </a:r>
          </a:p>
          <a:p>
            <a:pPr lvl="1"/>
            <a:r>
              <a:rPr lang="en-GB" sz="2400" dirty="0"/>
              <a:t>How can the product life cycle be extended?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0402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CB1B-9803-45EE-69B4-EF1AC7DB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changes in PESTLE elements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A58F3-31B7-F3D9-08B0-6D0EC6B73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Organisations need to be aware of the main external influences that affect them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But it is also important to keep a close watch on influences that may be unlikely to occur, but which could have a major impact on the organisation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34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of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16832"/>
            <a:ext cx="7484368" cy="4536504"/>
          </a:xfrm>
        </p:spPr>
        <p:txBody>
          <a:bodyPr/>
          <a:lstStyle/>
          <a:p>
            <a:r>
              <a:rPr lang="en-GB" sz="2800" dirty="0"/>
              <a:t>Trade magazines (and their associated websites)</a:t>
            </a:r>
          </a:p>
          <a:p>
            <a:r>
              <a:rPr lang="en-GB" sz="2800" dirty="0"/>
              <a:t>Various news media</a:t>
            </a:r>
          </a:p>
          <a:p>
            <a:r>
              <a:rPr lang="en-GB" sz="2800" dirty="0"/>
              <a:t>Textbooks, journals, and on-line data bases</a:t>
            </a:r>
          </a:p>
          <a:p>
            <a:r>
              <a:rPr lang="en-GB" sz="2800" dirty="0"/>
              <a:t>Government websites</a:t>
            </a:r>
          </a:p>
          <a:p>
            <a:r>
              <a:rPr lang="en-GB" sz="2800" dirty="0"/>
              <a:t>Business Link</a:t>
            </a:r>
          </a:p>
          <a:p>
            <a:r>
              <a:rPr lang="en-GB" sz="2800" dirty="0"/>
              <a:t>Professional trade reports (e.g. Keynote and Mintel)</a:t>
            </a:r>
          </a:p>
          <a:p>
            <a:r>
              <a:rPr lang="en-GB" sz="2800" dirty="0"/>
              <a:t>Trade bodes </a:t>
            </a:r>
          </a:p>
          <a:p>
            <a:r>
              <a:rPr lang="en-GB" sz="2800" dirty="0"/>
              <a:t>Professional bodies</a:t>
            </a:r>
          </a:p>
        </p:txBody>
      </p:sp>
    </p:spTree>
    <p:extLst>
      <p:ext uri="{BB962C8B-B14F-4D97-AF65-F5344CB8AC3E}">
        <p14:creationId xmlns:p14="http://schemas.microsoft.com/office/powerpoint/2010/main" val="3948829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Legal framework includes: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44824"/>
            <a:ext cx="7772400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/>
              <a:t>Health, safety and security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Licensing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Insurance 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Selling goods by weights and measures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Contracts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Selling good by description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Food and beverage labelling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Avoiding discrimination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Providing services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Customer property and customer debt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Data protection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Important of compliance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cs typeface="Times New Roman" charset="0"/>
              </a:rPr>
              <a:t>Penalties for non-compliance can be severe, both for the business and for the management and staff</a:t>
            </a:r>
          </a:p>
          <a:p>
            <a:pPr marL="0" indent="0">
              <a:buNone/>
            </a:pPr>
            <a:endParaRPr lang="en-GB" altLang="en-US" sz="2800" dirty="0">
              <a:cs typeface="Times New Roman" charset="0"/>
            </a:endParaRPr>
          </a:p>
          <a:p>
            <a:r>
              <a:rPr lang="en-GB" altLang="en-US" sz="2800" dirty="0">
                <a:cs typeface="Times New Roman" charset="0"/>
              </a:rPr>
              <a:t>Essential for all members of staff to contribute to ensuring compliance</a:t>
            </a:r>
            <a:endParaRPr lang="en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charset="0"/>
              </a:rPr>
              <a:t>Health, safety and security</a:t>
            </a:r>
            <a:endParaRPr lang="en-GB" alt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395096" cy="42553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Duty to care for all staff and lawful visitors, and must not: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Sell (or keep for sale) food and beverages that are unfit for people to eat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Cause food or beverages to be dangerous to health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Sell food or beverages that are not what the customer is entitled to expect, in terms of content or quality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Describe or present food in a way that is false or misleading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and beverage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Management of: </a:t>
            </a:r>
          </a:p>
          <a:p>
            <a:pPr lvl="1"/>
            <a:r>
              <a:rPr lang="en-GB" dirty="0"/>
              <a:t>the </a:t>
            </a:r>
            <a:r>
              <a:rPr lang="en-GB" i="1" dirty="0"/>
              <a:t>service sequence</a:t>
            </a:r>
            <a:r>
              <a:rPr lang="en-GB" dirty="0"/>
              <a:t> (delivery)</a:t>
            </a:r>
          </a:p>
          <a:p>
            <a:pPr lvl="1"/>
            <a:r>
              <a:rPr lang="en-GB" dirty="0"/>
              <a:t>the </a:t>
            </a:r>
            <a:r>
              <a:rPr lang="en-GB" i="1" dirty="0"/>
              <a:t>customer process</a:t>
            </a:r>
            <a:r>
              <a:rPr lang="en-GB" dirty="0"/>
              <a:t> (experience)</a:t>
            </a:r>
          </a:p>
          <a:p>
            <a:pPr lvl="1"/>
            <a:r>
              <a:rPr lang="en-GB" dirty="0"/>
              <a:t>the survival of the business</a:t>
            </a:r>
          </a:p>
          <a:p>
            <a:pPr lvl="1"/>
            <a:endParaRPr lang="en-GB" dirty="0"/>
          </a:p>
          <a:p>
            <a:r>
              <a:rPr lang="en-GB" sz="2800" dirty="0"/>
              <a:t>Requires skills in marketing, customer relations, and operations, staff and financial management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5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charset="0"/>
              </a:rPr>
              <a:t>Health, safety and security</a:t>
            </a:r>
            <a:endParaRPr lang="en-GB" alt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Operation must be able to demonstrate that steps have been taken to ensure good food hygiene (due diligence)</a:t>
            </a:r>
            <a:endParaRPr lang="en-GB" altLang="en-US" sz="2800" dirty="0">
              <a:cs typeface="Times New Roman" charset="0"/>
            </a:endParaRP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cs typeface="Times New Roman" charset="0"/>
              </a:rPr>
              <a:t>Licensing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GB" altLang="en-US" sz="2800" dirty="0"/>
              <a:t>Food service operations are required to obtain a range of official licences to be able to sell food and beverages</a:t>
            </a:r>
          </a:p>
          <a:p>
            <a:pPr marL="609600" indent="-609600"/>
            <a:r>
              <a:rPr lang="en-GB" altLang="en-US" sz="2800" dirty="0"/>
              <a:t>These require:</a:t>
            </a:r>
          </a:p>
          <a:p>
            <a:pPr marL="1009650" lvl="1" indent="-609600"/>
            <a:r>
              <a:rPr lang="en-GB" altLang="en-US" sz="2400" dirty="0"/>
              <a:t>Being registered as a business entity</a:t>
            </a:r>
          </a:p>
          <a:p>
            <a:pPr marL="1009650" lvl="1" indent="-609600"/>
            <a:r>
              <a:rPr lang="en-GB" altLang="en-US" sz="2400" dirty="0"/>
              <a:t>Being registered as a food business</a:t>
            </a:r>
          </a:p>
          <a:p>
            <a:pPr marL="1009650" lvl="1" indent="-609600"/>
            <a:r>
              <a:rPr lang="en-GB" altLang="en-US" sz="2400" dirty="0"/>
              <a:t>The building being designated as a food service business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Arial Unicode MS" pitchFamily="34" charset="-128"/>
                <a:cs typeface="Arial Unicode MS" pitchFamily="34" charset="-128"/>
              </a:rPr>
              <a:t>Licensing (cont’d)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The sale of alcoholic liquor is subject to liquor licensing requirements </a:t>
            </a:r>
          </a:p>
          <a:p>
            <a:r>
              <a:rPr lang="en-GB" altLang="en-US" sz="2800" dirty="0"/>
              <a:t>Other types of licences include, for example:</a:t>
            </a:r>
          </a:p>
          <a:p>
            <a:pPr lvl="1"/>
            <a:r>
              <a:rPr lang="en-GB" altLang="en-US" sz="2400" dirty="0"/>
              <a:t>Pavement licence, </a:t>
            </a:r>
          </a:p>
          <a:p>
            <a:pPr lvl="1"/>
            <a:r>
              <a:rPr lang="en-GB" altLang="en-US" sz="2400" dirty="0"/>
              <a:t>Licences for music (live or pre-recorded)</a:t>
            </a:r>
          </a:p>
          <a:p>
            <a:pPr lvl="1"/>
            <a:r>
              <a:rPr lang="en-GB" altLang="en-US" sz="2400" dirty="0"/>
              <a:t>Dancing</a:t>
            </a:r>
          </a:p>
          <a:p>
            <a:pPr lvl="1"/>
            <a:r>
              <a:rPr lang="en-GB" altLang="en-US" sz="2400" dirty="0"/>
              <a:t>Gambling</a:t>
            </a:r>
          </a:p>
          <a:p>
            <a:pPr lvl="1"/>
            <a:r>
              <a:rPr lang="en-GB" altLang="en-US" sz="2400" dirty="0"/>
              <a:t>Theatrical performance</a:t>
            </a:r>
          </a:p>
          <a:p>
            <a:pPr lvl="1"/>
            <a:r>
              <a:rPr lang="en-GB" altLang="en-US" sz="2400" dirty="0"/>
              <a:t>Television display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Arial Unicode MS" pitchFamily="34" charset="-128"/>
                <a:cs typeface="Arial Unicode MS" pitchFamily="34" charset="-128"/>
              </a:rPr>
              <a:t>Insurances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0" i="0" u="none" strike="noStrike" baseline="0" dirty="0">
                <a:solidFill>
                  <a:srgbClr val="221E1F"/>
                </a:solidFill>
              </a:rPr>
              <a:t>Food service businesses should carry a range of insurances, including: </a:t>
            </a:r>
          </a:p>
          <a:p>
            <a:pPr lvl="1"/>
            <a:r>
              <a:rPr lang="en-US" sz="2400" b="0" i="0" u="none" strike="noStrike" baseline="0" dirty="0">
                <a:solidFill>
                  <a:srgbClr val="221E1F"/>
                </a:solidFill>
              </a:rPr>
              <a:t>Liability insurance</a:t>
            </a:r>
          </a:p>
          <a:p>
            <a:pPr lvl="1"/>
            <a:r>
              <a:rPr lang="en-US" sz="2400" b="0" i="0" u="none" strike="noStrike" baseline="0" dirty="0">
                <a:solidFill>
                  <a:srgbClr val="221E1F"/>
                </a:solidFill>
              </a:rPr>
              <a:t>Employee liability insurance</a:t>
            </a:r>
          </a:p>
          <a:p>
            <a:pPr lvl="1"/>
            <a:r>
              <a:rPr lang="en-US" sz="2400" b="0" i="0" u="none" strike="noStrike" baseline="0" dirty="0">
                <a:solidFill>
                  <a:srgbClr val="221E1F"/>
                </a:solidFill>
              </a:rPr>
              <a:t>Public liability insurance </a:t>
            </a:r>
          </a:p>
          <a:p>
            <a:pPr marL="457200" lvl="1" indent="0">
              <a:buNone/>
            </a:pPr>
            <a:r>
              <a:rPr lang="en-US" b="0" i="0" u="none" strike="noStrike" baseline="0" dirty="0">
                <a:solidFill>
                  <a:srgbClr val="221E1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Arial Unicode MS" pitchFamily="34" charset="-128"/>
                <a:cs typeface="Arial Unicode MS" pitchFamily="34" charset="-128"/>
              </a:rPr>
              <a:t>Weights and measures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132856"/>
            <a:ext cx="7649021" cy="3999657"/>
          </a:xfrm>
        </p:spPr>
        <p:txBody>
          <a:bodyPr/>
          <a:lstStyle/>
          <a:p>
            <a:r>
              <a:rPr lang="en-GB" altLang="en-US" sz="2800" dirty="0">
                <a:cs typeface="Times New Roman" charset="0"/>
              </a:rPr>
              <a:t>Generally requires: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Display of the prices and measures used for all alcohol served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Food and beverage items for sale to be of the quantity and quality demanded by the customer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The use of officially stamped measures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cs typeface="Times New Roman" charset="0"/>
              </a:rPr>
              <a:t>Contracts</a:t>
            </a:r>
            <a:endParaRPr lang="en-GB" alt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Made when one party agrees to the terms of an offer made by another party; this can be written or verbal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All food service establishments should be clear on: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circumstances where the operation may seek compensation from the customer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taking care when dealing with minors (persons under 18)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Selling goods by description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All </a:t>
            </a:r>
            <a:r>
              <a:rPr lang="en-GB" altLang="en-US" sz="2800" dirty="0">
                <a:cs typeface="Times New Roman" charset="0"/>
              </a:rPr>
              <a:t>food, beverages and other services provided must be: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fit for purpose and of satisfactory quality in relation to price and description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accurately described in terms of size, quality, composition, production, quantity and standard </a:t>
            </a:r>
          </a:p>
          <a:p>
            <a:endParaRPr lang="en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And: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2060848"/>
            <a:ext cx="7430467" cy="4114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altLang="en-US" dirty="0">
                <a:cs typeface="Times New Roman" charset="0"/>
              </a:rPr>
              <a:t>All statements of price must be clear and accurate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cs typeface="Times New Roman" charset="0"/>
              </a:rPr>
              <a:t>Food, beverages and other services must correspond to their description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cs typeface="Times New Roman" charset="0"/>
              </a:rPr>
              <a:t>Times, dates, locations and nature of service are as promised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cs typeface="Times New Roman" charset="0"/>
              </a:rPr>
              <a:t>Billing is fair, transparent and reflects the prices quoted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To ensure compliance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Take care when: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wording menus and wine lists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describing items to customers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stating if prices include local and/or government taxes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describing conditions such as cover charges, service charges or extras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describing the service provision</a:t>
            </a:r>
            <a:endParaRPr lang="en-GB" altLang="en-US" sz="2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D3BC-72AB-0225-8606-AB9E1B35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and beverage labelling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F48E7-4F8C-2918-0FF9-6A67C8B67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b="0" i="0" u="none" strike="noStrike" baseline="0" dirty="0">
                <a:solidFill>
                  <a:srgbClr val="221E1F"/>
                </a:solidFill>
              </a:rPr>
              <a:t>The legislation can cover requirements for: </a:t>
            </a:r>
          </a:p>
          <a:p>
            <a:pPr lvl="1"/>
            <a:r>
              <a:rPr lang="en-GB" sz="2400" b="0" i="0" u="none" strike="noStrike" baseline="0" dirty="0">
                <a:solidFill>
                  <a:srgbClr val="221E1F"/>
                </a:solidFill>
              </a:rPr>
              <a:t>Ingredients </a:t>
            </a:r>
          </a:p>
          <a:p>
            <a:pPr lvl="1"/>
            <a:r>
              <a:rPr lang="en-GB" sz="2400" b="0" i="0" u="none" strike="noStrike" baseline="0" dirty="0">
                <a:solidFill>
                  <a:srgbClr val="221E1F"/>
                </a:solidFill>
              </a:rPr>
              <a:t>Identifying allergens</a:t>
            </a:r>
          </a:p>
          <a:p>
            <a:pPr lvl="1"/>
            <a:r>
              <a:rPr lang="en-GB" sz="2400" b="0" i="0" u="none" strike="noStrike" baseline="0" dirty="0">
                <a:solidFill>
                  <a:srgbClr val="221E1F"/>
                </a:solidFill>
              </a:rPr>
              <a:t>Calorie counts </a:t>
            </a:r>
          </a:p>
          <a:p>
            <a:pPr lvl="1"/>
            <a:r>
              <a:rPr lang="en-US" sz="2400" b="0" i="0" u="none" strike="noStrike" baseline="0" dirty="0">
                <a:solidFill>
                  <a:srgbClr val="221E1F"/>
                </a:solidFill>
              </a:rPr>
              <a:t>Environmental impact (Eco-labels which take account of cultivation, processing, and transportation)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89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Food and beverages</a:t>
            </a:r>
            <a:r>
              <a:rPr lang="en-GB" altLang="en-US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276872"/>
            <a:ext cx="8199512" cy="3855641"/>
          </a:xfrm>
        </p:spPr>
        <p:txBody>
          <a:bodyPr/>
          <a:lstStyle/>
          <a:p>
            <a:r>
              <a:rPr lang="en-GB" altLang="en-US" sz="2800" b="1" dirty="0">
                <a:cs typeface="Times New Roman" charset="0"/>
              </a:rPr>
              <a:t>Food: </a:t>
            </a:r>
            <a:r>
              <a:rPr lang="en-GB" altLang="en-US" sz="2800" dirty="0">
                <a:cs typeface="Times New Roman" charset="0"/>
              </a:rPr>
              <a:t>includes a wide range of styles and cuisine types</a:t>
            </a:r>
          </a:p>
          <a:p>
            <a:pPr>
              <a:buFont typeface="Wingdings" pitchFamily="2" charset="2"/>
              <a:buNone/>
            </a:pPr>
            <a:endParaRPr lang="en-GB" altLang="en-US" sz="2800" dirty="0">
              <a:cs typeface="Times New Roman" charset="0"/>
            </a:endParaRPr>
          </a:p>
          <a:p>
            <a:r>
              <a:rPr lang="en-GB" altLang="en-US" sz="2800" b="1" dirty="0">
                <a:cs typeface="Times New Roman" charset="0"/>
              </a:rPr>
              <a:t>Beverages:</a:t>
            </a:r>
            <a:r>
              <a:rPr lang="en-GB" altLang="en-US" sz="2800" dirty="0">
                <a:cs typeface="Times New Roman" charset="0"/>
              </a:rPr>
              <a:t> includes all alcoholic and non-alcoholic drinks, cold and hot</a:t>
            </a:r>
            <a:endParaRPr lang="en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Avoiding discrimination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Covers behaviour relating to discrimination on grounds of ethnic origin, race, creed, sex or disability</a:t>
            </a:r>
          </a:p>
          <a:p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Three types of discrimination:</a:t>
            </a:r>
          </a:p>
          <a:p>
            <a:pPr lvl="1"/>
            <a:r>
              <a:rPr lang="en-GB" altLang="en-US" sz="2400" dirty="0">
                <a:ea typeface="Arial Unicode MS" pitchFamily="34" charset="-128"/>
                <a:cs typeface="Arial Unicode MS" pitchFamily="34" charset="-128"/>
              </a:rPr>
              <a:t>Direct discrimination</a:t>
            </a:r>
          </a:p>
          <a:p>
            <a:pPr lvl="1"/>
            <a:r>
              <a:rPr lang="en-GB" altLang="en-US" sz="2400" dirty="0"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GB" altLang="en-US" sz="2400" dirty="0">
                <a:cs typeface="Times New Roman" charset="0"/>
              </a:rPr>
              <a:t>ndirect discrimination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Discrimination through victimisation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Providing services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cs typeface="Times New Roman" charset="0"/>
              </a:rPr>
              <a:t>Generally, no specific requirement to serve anyone</a:t>
            </a:r>
          </a:p>
          <a:p>
            <a:r>
              <a:rPr lang="en-GB" altLang="en-US" sz="2800" dirty="0">
                <a:cs typeface="Times New Roman" charset="0"/>
              </a:rPr>
              <a:t>Important to be aware of: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Circumstances where there may be a mandatory requirement to provide services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Valid reasons for refusal </a:t>
            </a:r>
            <a:endParaRPr lang="en-US" altLang="en-US" sz="2400" dirty="0">
              <a:cs typeface="Times New Roman" charset="0"/>
            </a:endParaRPr>
          </a:p>
          <a:p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charset="0"/>
              </a:rPr>
              <a:t>Customer property and debt</a:t>
            </a:r>
            <a:endParaRPr lang="en-GB" alt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060848"/>
            <a:ext cx="7772400" cy="4114800"/>
          </a:xfrm>
        </p:spPr>
        <p:txBody>
          <a:bodyPr/>
          <a:lstStyle/>
          <a:p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Good practice to ensure: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Care is taken of customers</a:t>
            </a:r>
            <a:r>
              <a:rPr lang="en-GB" altLang="en-US" sz="2400" dirty="0">
                <a:latin typeface="Times New Roman"/>
                <a:cs typeface="Times New Roman" charset="0"/>
              </a:rPr>
              <a:t>’</a:t>
            </a:r>
            <a:r>
              <a:rPr lang="en-GB" altLang="en-US" sz="2400" dirty="0">
                <a:cs typeface="Times New Roman" charset="0"/>
              </a:rPr>
              <a:t> property in order to minimise potential loss or damage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Clear guidance on the procedures to follow if the customer is unable or unwilling to pay</a:t>
            </a: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imes New Roman" charset="0"/>
              </a:rPr>
              <a:t>Data protection</a:t>
            </a:r>
            <a:endParaRPr lang="en-GB" alt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ea typeface="Arial Unicode MS" pitchFamily="34" charset="-128"/>
                <a:cs typeface="Arial Unicode MS" pitchFamily="34" charset="-128"/>
              </a:rPr>
              <a:t>Customers have the right to expect that data about them is:</a:t>
            </a:r>
          </a:p>
          <a:p>
            <a:pPr lvl="1"/>
            <a:r>
              <a:rPr lang="en-GB" altLang="en-US" sz="2400" dirty="0">
                <a:ea typeface="Arial Unicode MS" pitchFamily="34" charset="-128"/>
                <a:cs typeface="Arial Unicode MS" pitchFamily="34" charset="-128"/>
              </a:rPr>
              <a:t>kept secure</a:t>
            </a:r>
          </a:p>
          <a:p>
            <a:pPr lvl="1"/>
            <a:r>
              <a:rPr lang="en-GB" altLang="en-US" sz="2400" dirty="0">
                <a:ea typeface="Arial Unicode MS" pitchFamily="34" charset="-128"/>
                <a:cs typeface="Arial Unicode MS" pitchFamily="34" charset="-128"/>
              </a:rPr>
              <a:t>only used for the published business purposes</a:t>
            </a:r>
          </a:p>
          <a:p>
            <a:r>
              <a:rPr lang="en-GB" altLang="en-US" sz="2800" dirty="0">
                <a:cs typeface="Times New Roman" charset="0"/>
              </a:rPr>
              <a:t>Operations must ensure data is: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kept up to date, fairly, lawfully and securely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not passed on to third parties without prior consent</a:t>
            </a:r>
          </a:p>
          <a:p>
            <a:pPr lvl="1"/>
            <a:r>
              <a:rPr lang="en-GB" altLang="en-US" sz="2400" dirty="0">
                <a:cs typeface="Times New Roman" charset="0"/>
              </a:rPr>
              <a:t>and, that staff are aware of required procedures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D9968-D5E3-4FCC-56E4-D6A9276C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management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0B15-B844-4326-C99C-14537FE6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88" y="1772816"/>
            <a:ext cx="7793037" cy="4680520"/>
          </a:xfrm>
        </p:spPr>
        <p:txBody>
          <a:bodyPr/>
          <a:lstStyle/>
          <a:p>
            <a:r>
              <a:rPr lang="en-US" sz="2800" b="0" i="0" u="none" strike="noStrike" baseline="0" dirty="0">
                <a:solidFill>
                  <a:srgbClr val="221E1F"/>
                </a:solidFill>
              </a:rPr>
              <a:t>Effective leadership is key to the success of any business.  </a:t>
            </a:r>
            <a:r>
              <a:rPr lang="en-US" sz="2800" dirty="0">
                <a:solidFill>
                  <a:srgbClr val="221E1F"/>
                </a:solidFill>
              </a:rPr>
              <a:t>Competences required include:</a:t>
            </a:r>
            <a:endParaRPr lang="en-US" sz="2800" b="0" i="0" u="none" strike="noStrike" baseline="0" dirty="0">
              <a:solidFill>
                <a:srgbClr val="221E1F"/>
              </a:solidFill>
            </a:endParaRPr>
          </a:p>
          <a:p>
            <a:pPr lvl="1" algn="just"/>
            <a:r>
              <a:rPr lang="en-GB" sz="2400" b="0" i="0" u="none" strike="noStrike" baseline="0" dirty="0">
                <a:solidFill>
                  <a:srgbClr val="221E1F"/>
                </a:solidFill>
              </a:rPr>
              <a:t>Self-management </a:t>
            </a:r>
          </a:p>
          <a:p>
            <a:pPr lvl="1"/>
            <a:r>
              <a:rPr lang="en-GB" sz="2400" b="0" i="0" u="none" strike="noStrike" baseline="0" dirty="0">
                <a:solidFill>
                  <a:srgbClr val="221E1F"/>
                </a:solidFill>
              </a:rPr>
              <a:t>Decision making </a:t>
            </a:r>
          </a:p>
          <a:p>
            <a:pPr lvl="1"/>
            <a:r>
              <a:rPr lang="en-GB" sz="2400" b="0" i="0" u="none" strike="noStrike" baseline="0" dirty="0">
                <a:solidFill>
                  <a:srgbClr val="221E1F"/>
                </a:solidFill>
              </a:rPr>
              <a:t>Time management</a:t>
            </a:r>
          </a:p>
          <a:p>
            <a:pPr lvl="1"/>
            <a:r>
              <a:rPr lang="en-GB" sz="2400" b="0" i="0" u="none" strike="noStrike" baseline="0" dirty="0">
                <a:solidFill>
                  <a:srgbClr val="221E1F"/>
                </a:solidFill>
              </a:rPr>
              <a:t>Team leadership </a:t>
            </a:r>
          </a:p>
          <a:p>
            <a:pPr lvl="1"/>
            <a:r>
              <a:rPr lang="en-GB" sz="2400" b="0" i="0" u="none" strike="noStrike" baseline="0" dirty="0">
                <a:solidFill>
                  <a:srgbClr val="221E1F"/>
                </a:solidFill>
              </a:rPr>
              <a:t>Communication</a:t>
            </a:r>
          </a:p>
          <a:p>
            <a:pPr lvl="1"/>
            <a:r>
              <a:rPr lang="en-GB" sz="2400" dirty="0">
                <a:solidFill>
                  <a:srgbClr val="221E1F"/>
                </a:solidFill>
              </a:rPr>
              <a:t>Recruitment </a:t>
            </a:r>
            <a:endParaRPr lang="en-GB" sz="2400" b="0" i="0" u="none" strike="noStrike" baseline="0" dirty="0">
              <a:solidFill>
                <a:srgbClr val="221E1F"/>
              </a:solidFill>
            </a:endParaRPr>
          </a:p>
          <a:p>
            <a:pPr lvl="1"/>
            <a:r>
              <a:rPr lang="en-GB" sz="2400" b="0" i="0" u="none" strike="noStrike" baseline="0" dirty="0">
                <a:solidFill>
                  <a:srgbClr val="221E1F"/>
                </a:solidFill>
              </a:rPr>
              <a:t>Financial ability</a:t>
            </a:r>
          </a:p>
          <a:p>
            <a:pPr lvl="1"/>
            <a:r>
              <a:rPr lang="en-GB" sz="2400" b="0" i="0" u="none" strike="noStrike" baseline="0" dirty="0">
                <a:solidFill>
                  <a:srgbClr val="221E1F"/>
                </a:solidFill>
              </a:rPr>
              <a:t>Resilience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2032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572AF-CA61-494B-A7C5-62FD1131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09" y="116632"/>
            <a:ext cx="8482980" cy="63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2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8352928" cy="1143000"/>
          </a:xfrm>
        </p:spPr>
        <p:txBody>
          <a:bodyPr/>
          <a:lstStyle/>
          <a:p>
            <a:r>
              <a:rPr lang="en-GB" altLang="en-US" dirty="0"/>
              <a:t>The Food Service Cycle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2060848"/>
            <a:ext cx="6762991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Food Service Cycle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Framework to analyse and compare different food service operations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 dirty="0">
                <a:cs typeface="Times New Roman" charset="0"/>
              </a:rPr>
              <a:t>Helps to understand how an individual operation works: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Difficulties in one element of the cycle will cause difficulties in the elements that follow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Difficulties experienced in one element of the cycle will have their causes in preceding elements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Structure of the book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685799" y="6355070"/>
            <a:ext cx="22850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200" dirty="0">
                <a:latin typeface="Times" charset="0"/>
              </a:rPr>
              <a:t>Based on The Food Service Cycle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326" y="1914672"/>
            <a:ext cx="7684620" cy="43705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634</TotalTime>
  <Words>2210</Words>
  <Application>Microsoft Office PowerPoint</Application>
  <PresentationFormat>On-screen Show (4:3)</PresentationFormat>
  <Paragraphs>369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Courier New</vt:lpstr>
      <vt:lpstr>Gill Sans MT</vt:lpstr>
      <vt:lpstr>Tahoma</vt:lpstr>
      <vt:lpstr>Times</vt:lpstr>
      <vt:lpstr>Times New Roman</vt:lpstr>
      <vt:lpstr>Wingdings</vt:lpstr>
      <vt:lpstr>Blends</vt:lpstr>
      <vt:lpstr>Food and Beverage Management The sixth edition</vt:lpstr>
      <vt:lpstr>PowerPoint Presentation</vt:lpstr>
      <vt:lpstr>Chapter 1 covers:</vt:lpstr>
      <vt:lpstr>Food and beverage operations</vt:lpstr>
      <vt:lpstr>Food and beverage management</vt:lpstr>
      <vt:lpstr>Food and beverages  </vt:lpstr>
      <vt:lpstr>The Food Service Cycle</vt:lpstr>
      <vt:lpstr>The Food Service Cycle</vt:lpstr>
      <vt:lpstr>Structure of the book</vt:lpstr>
      <vt:lpstr>Systems approach</vt:lpstr>
      <vt:lpstr>Traditional vs systems approaches</vt:lpstr>
      <vt:lpstr>Management of operations</vt:lpstr>
      <vt:lpstr>Four systems for food service</vt:lpstr>
      <vt:lpstr>Food and beverage operation</vt:lpstr>
      <vt:lpstr>PowerPoint Presentation</vt:lpstr>
      <vt:lpstr>Food and beverage systems</vt:lpstr>
      <vt:lpstr>Managing service operations</vt:lpstr>
      <vt:lpstr>Hospitality industry</vt:lpstr>
      <vt:lpstr>The food service product</vt:lpstr>
      <vt:lpstr>The experience economy</vt:lpstr>
      <vt:lpstr>Example comparison of roles</vt:lpstr>
      <vt:lpstr>The four realms</vt:lpstr>
      <vt:lpstr>Four realms in food and beverage </vt:lpstr>
      <vt:lpstr>Five perspectives of hospitality</vt:lpstr>
      <vt:lpstr>Dimensions of the hospitality product</vt:lpstr>
      <vt:lpstr>Sectors of the industry</vt:lpstr>
      <vt:lpstr>Variables in food service sectors </vt:lpstr>
      <vt:lpstr>Profit and cost markets</vt:lpstr>
      <vt:lpstr>Summary of food service sectors</vt:lpstr>
      <vt:lpstr>Food and restaurant styles (1 of 2)</vt:lpstr>
      <vt:lpstr>Food and restaurant styles (cont’d)</vt:lpstr>
      <vt:lpstr>Customer is central</vt:lpstr>
      <vt:lpstr>Different food service operations</vt:lpstr>
      <vt:lpstr>Two types of market</vt:lpstr>
      <vt:lpstr>Main aim of a food service operation</vt:lpstr>
      <vt:lpstr>Reasons for a customer’s choice</vt:lpstr>
      <vt:lpstr>Potential dissatisfactions</vt:lpstr>
      <vt:lpstr>Product augmentation</vt:lpstr>
      <vt:lpstr>Reasons for eating out</vt:lpstr>
      <vt:lpstr>Meal experience factors</vt:lpstr>
      <vt:lpstr>Key influences on the industry</vt:lpstr>
      <vt:lpstr>Key influences include:</vt:lpstr>
      <vt:lpstr>PESTLE is not perfect</vt:lpstr>
      <vt:lpstr>Look inwards at the organisation</vt:lpstr>
      <vt:lpstr>Identifying changes in PESTLE elements</vt:lpstr>
      <vt:lpstr>Sources of information</vt:lpstr>
      <vt:lpstr>Legal framework includes:</vt:lpstr>
      <vt:lpstr>Important of compliance</vt:lpstr>
      <vt:lpstr>Health, safety and security</vt:lpstr>
      <vt:lpstr>Health, safety and security</vt:lpstr>
      <vt:lpstr>Licensing</vt:lpstr>
      <vt:lpstr>Licensing (cont’d)</vt:lpstr>
      <vt:lpstr>Insurances</vt:lpstr>
      <vt:lpstr>Weights and measures</vt:lpstr>
      <vt:lpstr>Contracts</vt:lpstr>
      <vt:lpstr>Selling goods by description</vt:lpstr>
      <vt:lpstr>And:</vt:lpstr>
      <vt:lpstr>To ensure compliance</vt:lpstr>
      <vt:lpstr>Food and beverage labelling</vt:lpstr>
      <vt:lpstr>Avoiding discrimination</vt:lpstr>
      <vt:lpstr>Providing services</vt:lpstr>
      <vt:lpstr>Customer property and debt</vt:lpstr>
      <vt:lpstr>Data protection</vt:lpstr>
      <vt:lpstr>Developing management skills</vt:lpstr>
      <vt:lpstr>PowerPoint Presentation</vt:lpstr>
    </vt:vector>
  </TitlesOfParts>
  <Company>The Food and Beverage Training Company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Beverage Managment 6th Edition 2022</dc:title>
  <dc:subject>FandBM 6th Chapter 1 Food and Beverage Operations and Managment</dc:subject>
  <dc:creator>John Cousins The Food and Beverage Training Company</dc:creator>
  <cp:keywords>Chapter 1 Food and beverage operations and managment</cp:keywords>
  <dc:description>Presentation is copyright.  Use or adaptions must include acknowledgement of the source.  Not to be published or shared online.</dc:description>
  <cp:lastModifiedBy>John Cousins</cp:lastModifiedBy>
  <cp:revision>98</cp:revision>
  <dcterms:created xsi:type="dcterms:W3CDTF">2011-08-30T14:41:49Z</dcterms:created>
  <dcterms:modified xsi:type="dcterms:W3CDTF">2022-12-11T14:41:14Z</dcterms:modified>
  <cp:category/>
  <cp:contentStatus>Presentation is copyright.  Use or adaptions must include acknowledgement of the source.  Not to be published or shared online.</cp:contentStatus>
</cp:coreProperties>
</file>